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6731000" cy="9863125"/>
  <p:embeddedFontLst>
    <p:embeddedFont>
      <p:font typeface="Garamond"/>
      <p:regular r:id="rId12"/>
      <p:bold r:id="rId13"/>
      <p:italic r:id="rId14"/>
      <p:boldItalic r:id="rId15"/>
    </p:embeddedFont>
    <p:embeddedFont>
      <p:font typeface="Century Schoolbook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630AC3-4019-4C4F-B05D-CB0FD06E68D4}">
  <a:tblStyle styleId="{29630AC3-4019-4C4F-B05D-CB0FD06E68D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Garamond-bold.fntdata"/><Relationship Id="rId12" Type="http://schemas.openxmlformats.org/officeDocument/2006/relationships/font" Target="fonts/Garamo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Garamond-boldItalic.fntdata"/><Relationship Id="rId14" Type="http://schemas.openxmlformats.org/officeDocument/2006/relationships/font" Target="fonts/Garamond-italic.fntdata"/><Relationship Id="rId17" Type="http://schemas.openxmlformats.org/officeDocument/2006/relationships/font" Target="fonts/CenturySchoolbook-bold.fntdata"/><Relationship Id="rId16" Type="http://schemas.openxmlformats.org/officeDocument/2006/relationships/font" Target="fonts/CenturySchoolbook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CenturySchoolbook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Schoolbook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1587" y="0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1700" y="739775"/>
            <a:ext cx="4929187" cy="3697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67837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300" lIns="90600" spcFirstLastPara="1" rIns="90600" wrap="square" tIns="45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1587" y="9367837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300" lIns="90600" spcFirstLastPara="1" rIns="90600" wrap="square" tIns="45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Schoolbook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" name="Google Shape;27;p1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p14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" name="Google Shape;45;p15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8f380b10e2_0_0:notes"/>
          <p:cNvSpPr txBox="1"/>
          <p:nvPr>
            <p:ph idx="1" type="body"/>
          </p:nvPr>
        </p:nvSpPr>
        <p:spPr>
          <a:xfrm>
            <a:off x="673100" y="4684712"/>
            <a:ext cx="5384700" cy="44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28f380b10e2_0_0:notes"/>
          <p:cNvSpPr/>
          <p:nvPr>
            <p:ph idx="2" type="sldImg"/>
          </p:nvPr>
        </p:nvSpPr>
        <p:spPr>
          <a:xfrm>
            <a:off x="901700" y="739775"/>
            <a:ext cx="4929300" cy="369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:notes"/>
          <p:cNvSpPr txBox="1"/>
          <p:nvPr>
            <p:ph idx="1" type="body"/>
          </p:nvPr>
        </p:nvSpPr>
        <p:spPr>
          <a:xfrm>
            <a:off x="673100" y="4684712"/>
            <a:ext cx="5384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300" lIns="90600" spcFirstLastPara="1" rIns="90600" wrap="square" tIns="45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9:notes"/>
          <p:cNvSpPr/>
          <p:nvPr>
            <p:ph idx="2" type="sldImg"/>
          </p:nvPr>
        </p:nvSpPr>
        <p:spPr>
          <a:xfrm>
            <a:off x="901700" y="739775"/>
            <a:ext cx="4929188" cy="36972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  <a:defRPr/>
            </a:lvl1pPr>
            <a:lvl2pPr lvl="1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680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88"/>
              <a:buNone/>
              <a:defRPr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/>
            </a:lvl7pPr>
            <a:lvl8pPr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ts val="144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688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1939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hyperlink" Target="mailto:secundaria@obispoperello.net" TargetMode="External"/><Relationship Id="rId5" Type="http://schemas.openxmlformats.org/officeDocument/2006/relationships/hyperlink" Target="mailto:secretaria@obispoperello.net" TargetMode="External"/><Relationship Id="rId6" Type="http://schemas.openxmlformats.org/officeDocument/2006/relationships/hyperlink" Target="mailto:orientacion@obispoperello.net" TargetMode="External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ctrTitle"/>
          </p:nvPr>
        </p:nvSpPr>
        <p:spPr>
          <a:xfrm>
            <a:off x="603187" y="3860800"/>
            <a:ext cx="77724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4000"/>
              <a:buFont typeface="Garamond"/>
              <a:buNone/>
            </a:pPr>
            <a:r>
              <a:rPr b="1" lang="en-US" sz="400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ORGANIZACIÓN ACADÉMICA Y OPTATIVAS EN EL COP</a:t>
            </a:r>
            <a:r>
              <a:rPr b="1" i="0" lang="en-US" sz="4000" u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descr="C:\Users\Ramón\Desktop\Obispo Perelló\perello 26-2-08\Curvas de Arriba 2.jpg" id="30" name="Google Shape;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524150" y="2185525"/>
            <a:ext cx="8095698" cy="9933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8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chemeClr val="accent1"/>
                </a:solidFill>
                <a:latin typeface="Garamond"/>
              </a:rPr>
              <a:t>1º, 2º y 3º ESO</a:t>
            </a:r>
          </a:p>
        </p:txBody>
      </p:sp>
      <p:sp>
        <p:nvSpPr>
          <p:cNvPr id="32" name="Google Shape;32;p4"/>
          <p:cNvSpPr txBox="1"/>
          <p:nvPr/>
        </p:nvSpPr>
        <p:spPr>
          <a:xfrm>
            <a:off x="3251200" y="5373687"/>
            <a:ext cx="3067050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Abril 2024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Logotipo, Flecha&#10;&#10;Descripción generada automáticamente" id="33" name="Google Shape;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amón\Desktop\Obispo Perelló\perello 26-2-08\Curvas de Arriba 2.jpg" id="39" name="Google Shape;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>
            <p:ph idx="4294967295" type="body"/>
          </p:nvPr>
        </p:nvSpPr>
        <p:spPr>
          <a:xfrm>
            <a:off x="420687" y="174892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2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</a:t>
            </a: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comunes en COP</a:t>
            </a:r>
            <a:endParaRPr b="1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Logotipo, Flecha&#10;&#10;Descripción generada automáticamente" id="41" name="Google Shape;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" name="Google Shape;42;p5"/>
          <p:cNvGraphicFramePr/>
          <p:nvPr/>
        </p:nvGraphicFramePr>
        <p:xfrm>
          <a:off x="457194" y="1569968"/>
          <a:ext cx="3000000" cy="3000000"/>
        </p:xfrm>
        <a:graphic>
          <a:graphicData uri="http://schemas.openxmlformats.org/drawingml/2006/table">
            <a:tbl>
              <a:tblPr bandRow="1" firstCol="1" firstRow="1">
                <a:gradFill>
                  <a:gsLst>
                    <a:gs pos="0">
                      <a:srgbClr val="FFAA7A"/>
                    </a:gs>
                    <a:gs pos="35000">
                      <a:srgbClr val="FFC4A3"/>
                    </a:gs>
                    <a:gs pos="100000">
                      <a:srgbClr val="FFE4D6"/>
                    </a:gs>
                  </a:gsLst>
                  <a:lin ang="16200000" scaled="0"/>
                </a:gradFill>
                <a:tableStyleId>{29630AC3-4019-4C4F-B05D-CB0FD06E68D4}</a:tableStyleId>
              </a:tblPr>
              <a:tblGrid>
                <a:gridCol w="3650825"/>
                <a:gridCol w="816350"/>
                <a:gridCol w="816350"/>
                <a:gridCol w="949900"/>
                <a:gridCol w="673375"/>
                <a:gridCol w="664775"/>
                <a:gridCol w="753850"/>
              </a:tblGrid>
              <a:tr h="2457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Materias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Carga lectiva semanal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  <a:tc gridSpan="3"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Impartidas en otra lengua (especificar)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rowSpan="2" hMerge="1"/>
                <a:tc rowSpan="2" hMerge="1"/>
              </a:tr>
              <a:tr h="245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1º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2º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3º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 vMerge="1"/>
                <a:tc hMerge="1" vMerge="1"/>
                <a:tc hMerge="1" vMerge="1"/>
              </a:tr>
              <a:tr h="2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Lengua Castellana y Literatura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2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1º Lengua Extranjera: Inglés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Inglés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2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Matemáticas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2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Geografía e Historia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2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Educación Física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Inglés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2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Biología y Geología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2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Física y Química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2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Tecnología y Digitalización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Inglés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26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Educación Plástica Visual y Audiovisual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Inglés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2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Música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Inglés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2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Religión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2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Valores Éticos y Cívicos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2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Optativa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24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Tutoría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66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cap="none" strike="noStrike"/>
                        <a:t>Total de horas semanales</a:t>
                      </a:r>
                      <a:endParaRPr sz="1400" u="sng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31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31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31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1º: 12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2º: 12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3º: 11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amón\Desktop\Obispo Perelló\perello 26-2-08\Curvas de Arriba 2.jpg" id="48" name="Google Shape;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>
            <p:ph idx="4294967295" type="body"/>
          </p:nvPr>
        </p:nvSpPr>
        <p:spPr>
          <a:xfrm>
            <a:off x="420687" y="174892"/>
            <a:ext cx="8302625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2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Materias </a:t>
            </a: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Optativas (Se elige una)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*: </a:t>
            </a:r>
            <a:r>
              <a:rPr i="1" lang="en-US" sz="1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Materia impartida en Inglés</a:t>
            </a:r>
            <a:endParaRPr/>
          </a:p>
          <a:p>
            <a:pPr indent="-16637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Logotipo, Flecha&#10;&#10;Descripción generada automáticamente" id="50" name="Google Shape;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" name="Google Shape;51;p6"/>
          <p:cNvGraphicFramePr/>
          <p:nvPr/>
        </p:nvGraphicFramePr>
        <p:xfrm>
          <a:off x="600530" y="154038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{29630AC3-4019-4C4F-B05D-CB0FD06E68D4}</a:tableStyleId>
              </a:tblPr>
              <a:tblGrid>
                <a:gridCol w="5014350"/>
                <a:gridCol w="1843450"/>
                <a:gridCol w="444575"/>
                <a:gridCol w="358925"/>
                <a:gridCol w="461475"/>
              </a:tblGrid>
              <a:tr h="48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Materias Optativas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Departamento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1º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2º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3º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21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Segunda Lengua Extranjera: Francés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Francés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Ciencias de la Computación *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Tecnologías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Refuerzo de Lengua Castellana y Literatura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Lengua y Clásicas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Refuerzo de Matemáticas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Matemáticas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Taller de Música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Música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Cultura Clásica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Lengua y Clásicas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9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cap="none" strike="noStrike"/>
                        <a:t>Proyecto IAEE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cap="none" strike="noStrike"/>
                        <a:t>(Iniciación a la actividad emprendedora y empresarial)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Ciencias Sociales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cap="none" strike="noStrike"/>
                        <a:t>Proyecto (Oratoria y retórica)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Lengua y Clásicas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9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cap="none" strike="noStrike"/>
                        <a:t>Proyecto CAIE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cap="none" strike="noStrike"/>
                        <a:t>(Comunicación audiovisual, Imagen y Expresión)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Dibujo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0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cap="none" strike="noStrike"/>
                        <a:t>Proyecto (Taller de Ajedrez)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Matemáticas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-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X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8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Número total de optativas por curso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000" cap="small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amón\Desktop\Obispo Perelló\perello 26-2-08\Curvas de Arriba 2.jpg" id="57" name="Google Shape;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>
            <p:ph idx="4294967295" type="body"/>
          </p:nvPr>
        </p:nvSpPr>
        <p:spPr>
          <a:xfrm>
            <a:off x="420687" y="260350"/>
            <a:ext cx="8302500" cy="51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ASPECTOS ACADÉMICOS</a:t>
            </a: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20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Courier New"/>
              <a:buChar char="o"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Atención a la Diversidad: 1</a:t>
            </a: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ºPDC (3º ESO)</a:t>
            </a:r>
            <a:r>
              <a:rPr b="1" i="0" lang="en-US" sz="24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	</a:t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rma, Logotipo, Flecha&#10;&#10;Descripción generada automáticamente" id="59" name="Google Shape;5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95403" cy="12954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" name="Google Shape;60;p7"/>
          <p:cNvGraphicFramePr/>
          <p:nvPr/>
        </p:nvGraphicFramePr>
        <p:xfrm>
          <a:off x="118070" y="1714500"/>
          <a:ext cx="3000000" cy="3000000"/>
        </p:xfrm>
        <a:graphic>
          <a:graphicData uri="http://schemas.openxmlformats.org/drawingml/2006/table">
            <a:tbl>
              <a:tblPr bandRow="1" firstCol="1" firstRow="1">
                <a:gradFill>
                  <a:gsLst>
                    <a:gs pos="0">
                      <a:srgbClr val="FFAA7A"/>
                    </a:gs>
                    <a:gs pos="35000">
                      <a:srgbClr val="FFC4A3"/>
                    </a:gs>
                    <a:gs pos="100000">
                      <a:srgbClr val="FFE4D6"/>
                    </a:gs>
                  </a:gsLst>
                  <a:lin ang="16200038" scaled="0"/>
                </a:gradFill>
                <a:tableStyleId>{29630AC3-4019-4C4F-B05D-CB0FD06E68D4}</a:tableStyleId>
              </a:tblPr>
              <a:tblGrid>
                <a:gridCol w="5572325"/>
                <a:gridCol w="339047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Materias / Ámbito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Carga Lectiva Semanal (h)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Ámbito Científico Tecnológico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10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Ámbito Lingüístico y Social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8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1ª Lengua Extranjera: Inglés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4</a:t>
                      </a:r>
                      <a:r>
                        <a:rPr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Educación Física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Música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Religión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Optativa (Proyect</a:t>
                      </a:r>
                      <a:r>
                        <a:rPr b="0" lang="en-US" sz="20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o: IAEE)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Tutoría</a:t>
                      </a:r>
                      <a:endParaRPr b="0"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</a:t>
                      </a:r>
                      <a:endParaRPr sz="2000" u="none" cap="none" strike="noStrik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4294967295"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00"/>
              <a:buFont typeface="Arial"/>
              <a:buNone/>
            </a:pPr>
            <a:r>
              <a:rPr b="1" i="0" lang="en-US" sz="3300" u="none" cap="small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EDUCACIÓN PRIMARIA. CURSO 2011/12</a:t>
            </a:r>
            <a:endParaRPr/>
          </a:p>
        </p:txBody>
      </p:sp>
      <p:pic>
        <p:nvPicPr>
          <p:cNvPr descr="C:\Users\Ramón\Desktop\Obispo Perelló\perello 26-2-08\Curvas de Arriba 2.jpg" id="66" name="Google Shape;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 txBox="1"/>
          <p:nvPr>
            <p:ph idx="4294967295" type="body"/>
          </p:nvPr>
        </p:nvSpPr>
        <p:spPr>
          <a:xfrm>
            <a:off x="457200" y="1393825"/>
            <a:ext cx="8229600" cy="36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r>
              <a:rPr b="1" i="0" lang="en-US" sz="2400" u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COMUNICACIÓN CON EL CENTRO</a:t>
            </a:r>
            <a:endParaRPr b="1" i="0" sz="2800" u="none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Direcciones de correo: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2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secundaria@obispoperello.net</a:t>
            </a: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1"/>
          </a:p>
          <a:p>
            <a:pPr indent="-27304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2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secretaria@obispoperello.net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</a:pPr>
            <a:r>
              <a:rPr lang="en-US" sz="2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6"/>
              </a:rPr>
              <a:t>orientacion@obispoperello.net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171449" lvl="1" marL="63976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indent="-171449" lvl="1" marL="63976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71449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/>
          </a:p>
          <a:p>
            <a:pPr indent="-1841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Forma, Logotipo, Flecha&#10;&#10;Descripción generada automáticamente" id="68" name="Google Shape;6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irador">
  <a:themeElements>
    <a:clrScheme name="Mirador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